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3D875-5BF3-42E4-AEB1-B8289058D57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10056-2A43-4A6B-83CA-F5CE96B9AF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3D875-5BF3-42E4-AEB1-B8289058D579}" type="datetimeFigureOut">
              <a:rPr lang="en-US" smtClean="0"/>
              <a:pPr/>
              <a:t>12/20/2020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10056-2A43-4A6B-83CA-F5CE96B9AF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Journalistic writing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journalistic writing differs from other writings </a:t>
            </a:r>
            <a:endParaRPr lang="en-US" dirty="0"/>
          </a:p>
        </p:txBody>
      </p:sp>
      <p:sp>
        <p:nvSpPr>
          <p:cNvPr id="3" name="Content Placeholder 2"/>
          <p:cNvSpPr>
            <a:spLocks noGrp="1"/>
          </p:cNvSpPr>
          <p:nvPr>
            <p:ph idx="1"/>
          </p:nvPr>
        </p:nvSpPr>
        <p:spPr/>
        <p:txBody>
          <a:bodyPr>
            <a:normAutofit/>
          </a:bodyPr>
          <a:lstStyle/>
          <a:p>
            <a:pPr>
              <a:buNone/>
            </a:pPr>
            <a:r>
              <a:rPr lang="en-US" dirty="0"/>
              <a:t/>
            </a:r>
            <a:br>
              <a:rPr lang="en-US" dirty="0"/>
            </a:br>
            <a:r>
              <a:rPr lang="en-US" dirty="0" smtClean="0"/>
              <a:t>Heterogeneous Audience </a:t>
            </a:r>
          </a:p>
          <a:p>
            <a:pPr>
              <a:buNone/>
            </a:pPr>
            <a:r>
              <a:rPr lang="en-US" dirty="0" smtClean="0"/>
              <a:t>    Individual style </a:t>
            </a:r>
          </a:p>
          <a:p>
            <a:pPr>
              <a:buNone/>
            </a:pPr>
            <a:r>
              <a:rPr lang="en-US" dirty="0" smtClean="0"/>
              <a:t>    Main Purpose is To Communicate</a:t>
            </a:r>
          </a:p>
          <a:p>
            <a:pPr>
              <a:buNone/>
            </a:pPr>
            <a:r>
              <a:rPr lang="en-US" dirty="0" smtClean="0"/>
              <a:t>    Structure to follow( Inverted pyramid)</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journalistic</a:t>
            </a:r>
            <a:r>
              <a:rPr lang="en-US" dirty="0" smtClean="0"/>
              <a:t> style should have the following </a:t>
            </a:r>
            <a:r>
              <a:rPr lang="en-US" b="1" dirty="0" smtClean="0"/>
              <a:t>characteristics</a:t>
            </a:r>
            <a:r>
              <a:rPr lang="en-US" dirty="0" smtClean="0"/>
              <a:t>: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Simplicity (Unlike literature or academic language)</a:t>
            </a:r>
          </a:p>
          <a:p>
            <a:pPr>
              <a:buNone/>
            </a:pPr>
            <a:r>
              <a:rPr lang="en-US" dirty="0" smtClean="0"/>
              <a:t>    Objectivity</a:t>
            </a:r>
          </a:p>
          <a:p>
            <a:pPr>
              <a:buNone/>
            </a:pPr>
            <a:r>
              <a:rPr lang="en-US" dirty="0" smtClean="0"/>
              <a:t>    Clarity (No double meanings/ Both in words and concepts)</a:t>
            </a:r>
          </a:p>
          <a:p>
            <a:pPr>
              <a:buNone/>
            </a:pPr>
            <a:r>
              <a:rPr lang="en-US" dirty="0"/>
              <a:t> </a:t>
            </a:r>
            <a:r>
              <a:rPr lang="en-US" dirty="0" smtClean="0"/>
              <a:t>  Compact, usually short sentences, every word selected and placed for maximum effect.</a:t>
            </a:r>
          </a:p>
          <a:p>
            <a:pPr>
              <a:buNone/>
            </a:pPr>
            <a:r>
              <a:rPr lang="en-US" dirty="0"/>
              <a:t> </a:t>
            </a:r>
            <a:r>
              <a:rPr lang="en-US" dirty="0" smtClean="0"/>
              <a:t> Simple and short sentences. Don't use conjunctions rather break </a:t>
            </a:r>
            <a:r>
              <a:rPr lang="en-US" smtClean="0"/>
              <a:t>the sentence.</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a:t>
            </a:r>
            <a:r>
              <a:rPr lang="en-US" dirty="0" smtClean="0"/>
              <a:t>aragraph</a:t>
            </a:r>
            <a:endParaRPr lang="en-US" dirty="0"/>
          </a:p>
        </p:txBody>
      </p:sp>
      <p:sp>
        <p:nvSpPr>
          <p:cNvPr id="3" name="Content Placeholder 2"/>
          <p:cNvSpPr>
            <a:spLocks noGrp="1"/>
          </p:cNvSpPr>
          <p:nvPr>
            <p:ph idx="1"/>
          </p:nvPr>
        </p:nvSpPr>
        <p:spPr/>
        <p:txBody>
          <a:bodyPr>
            <a:normAutofit/>
          </a:bodyPr>
          <a:lstStyle/>
          <a:p>
            <a:r>
              <a:rPr lang="en-US" sz="4400" dirty="0" smtClean="0"/>
              <a:t>Short, terse(concise) paragraphs, each complete in itself and capable of being removed without destroying the sense of the story.</a:t>
            </a:r>
            <a:endParaRPr 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increase trend of binge watching led the researcher to conduct the study to explore the patterns of binge watching on Internet Television Network and its effects on youth which constitute the key part of the viewership of ITN. The major objectives were to find out the consumption patterns and effects (physical, psychological and social) of binge watching on youth. The theoretical foundations were based on Uses and Gratifications Theory and the Model of the Antecedents and Consequences of Binge Watching. A survey from quantitative method was used to collect data by considering the nature of the study the purposive sampling technique was applied. Responses regarding the self-perceived effects of ITN on youth were recorded from 500 students of five public sector universities of Lahore. The data were analyzed through SPSS Pearson’s Product Moment Correlation Coefficient Test. According to the previous literature, the mostly studies were focused on the phenomenon of internet TV, how it creates binge watching and limited studies were found on the effects. However, the physical, psychological and social effects have not been addressed so far. So, the researcher identified these effects. The research explored that there is a significant relationship between binge watching and physical effects, binge watching and psychological effects and binge watching and social effects.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a:t>
            </a:r>
            <a:endParaRPr lang="en-US" dirty="0"/>
          </a:p>
        </p:txBody>
      </p:sp>
      <p:sp>
        <p:nvSpPr>
          <p:cNvPr id="3" name="Content Placeholder 2"/>
          <p:cNvSpPr>
            <a:spLocks noGrp="1"/>
          </p:cNvSpPr>
          <p:nvPr>
            <p:ph idx="1"/>
          </p:nvPr>
        </p:nvSpPr>
        <p:spPr/>
        <p:txBody>
          <a:bodyPr/>
          <a:lstStyle/>
          <a:p>
            <a:r>
              <a:rPr lang="en-US" dirty="0" smtClean="0"/>
              <a:t>The increased trend of Binge watching on ITN, particularly among youth motivated the researcher to explore the physical social and psychological impacts.</a:t>
            </a:r>
          </a:p>
          <a:p>
            <a:r>
              <a:rPr lang="en-US" dirty="0" smtClean="0"/>
              <a:t>Data was collected through questionnaire from 500 regular binge </a:t>
            </a:r>
            <a:r>
              <a:rPr lang="en-US" dirty="0" smtClean="0"/>
              <a:t>watching.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354</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Journalistic writing</vt:lpstr>
      <vt:lpstr>How journalistic writing differs from other writings </vt:lpstr>
      <vt:lpstr>journalistic style should have the following characteristics:  </vt:lpstr>
      <vt:lpstr> Paragraph</vt:lpstr>
      <vt:lpstr>Sample</vt:lpstr>
      <vt:lpstr>Concise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Journalistic writing</dc:title>
  <dc:creator>shabana</dc:creator>
  <cp:lastModifiedBy>shabana</cp:lastModifiedBy>
  <cp:revision>6</cp:revision>
  <dcterms:created xsi:type="dcterms:W3CDTF">2020-12-19T12:47:25Z</dcterms:created>
  <dcterms:modified xsi:type="dcterms:W3CDTF">2020-12-20T13:25:59Z</dcterms:modified>
</cp:coreProperties>
</file>